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60" r:id="rId3"/>
    <p:sldId id="259" r:id="rId4"/>
    <p:sldId id="263" r:id="rId5"/>
    <p:sldId id="261" r:id="rId6"/>
    <p:sldId id="262" r:id="rId7"/>
    <p:sldId id="268" r:id="rId8"/>
    <p:sldId id="276" r:id="rId9"/>
    <p:sldId id="274" r:id="rId10"/>
    <p:sldId id="264" r:id="rId11"/>
    <p:sldId id="299" r:id="rId12"/>
    <p:sldId id="300" r:id="rId13"/>
    <p:sldId id="302" r:id="rId14"/>
    <p:sldId id="269" r:id="rId15"/>
    <p:sldId id="272" r:id="rId16"/>
    <p:sldId id="271" r:id="rId17"/>
    <p:sldId id="293" r:id="rId18"/>
    <p:sldId id="294" r:id="rId19"/>
    <p:sldId id="295" r:id="rId20"/>
    <p:sldId id="303" r:id="rId21"/>
    <p:sldId id="304" r:id="rId22"/>
    <p:sldId id="305" r:id="rId23"/>
    <p:sldId id="306" r:id="rId24"/>
    <p:sldId id="307" r:id="rId25"/>
    <p:sldId id="308" r:id="rId26"/>
    <p:sldId id="310" r:id="rId27"/>
    <p:sldId id="309" r:id="rId28"/>
    <p:sldId id="290" r:id="rId29"/>
    <p:sldId id="289" r:id="rId30"/>
    <p:sldId id="311" r:id="rId31"/>
    <p:sldId id="314" r:id="rId32"/>
    <p:sldId id="313" r:id="rId33"/>
    <p:sldId id="315" r:id="rId34"/>
    <p:sldId id="316" r:id="rId35"/>
    <p:sldId id="317" r:id="rId36"/>
    <p:sldId id="318" r:id="rId37"/>
    <p:sldId id="319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38" d="100"/>
          <a:sy n="3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29FD81-B398-436F-89FF-2918D0D5084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B309C8-8D36-4DF8-8324-6843DFF3C0CD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Вызов</a:t>
          </a:r>
          <a:endParaRPr lang="ru-RU" b="1" dirty="0"/>
        </a:p>
      </dgm:t>
    </dgm:pt>
    <dgm:pt modelId="{4102C59C-1903-4622-B5B3-3118DED5F124}" type="parTrans" cxnId="{90EDABCC-DB2A-45C8-ADF7-D4D379842A2F}">
      <dgm:prSet/>
      <dgm:spPr/>
      <dgm:t>
        <a:bodyPr/>
        <a:lstStyle/>
        <a:p>
          <a:endParaRPr lang="ru-RU"/>
        </a:p>
      </dgm:t>
    </dgm:pt>
    <dgm:pt modelId="{175ECD32-FC27-4E89-9471-0AA51EDA29CE}" type="sibTrans" cxnId="{90EDABCC-DB2A-45C8-ADF7-D4D379842A2F}">
      <dgm:prSet/>
      <dgm:spPr/>
      <dgm:t>
        <a:bodyPr/>
        <a:lstStyle/>
        <a:p>
          <a:endParaRPr lang="ru-RU"/>
        </a:p>
      </dgm:t>
    </dgm:pt>
    <dgm:pt modelId="{92BDEBBB-C314-483D-B05C-66C97F1441B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«Мозговая атака»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4FD05F9-318B-45B8-974A-984412192136}" type="parTrans" cxnId="{9F7B9F4C-A2F1-40CB-A362-768F26F5434A}">
      <dgm:prSet/>
      <dgm:spPr/>
      <dgm:t>
        <a:bodyPr/>
        <a:lstStyle/>
        <a:p>
          <a:endParaRPr lang="ru-RU"/>
        </a:p>
      </dgm:t>
    </dgm:pt>
    <dgm:pt modelId="{946CF4A2-A64E-4875-A0C6-E1C46324BB9B}" type="sibTrans" cxnId="{9F7B9F4C-A2F1-40CB-A362-768F26F5434A}">
      <dgm:prSet/>
      <dgm:spPr/>
      <dgm:t>
        <a:bodyPr/>
        <a:lstStyle/>
        <a:p>
          <a:endParaRPr lang="ru-RU"/>
        </a:p>
      </dgm:t>
    </dgm:pt>
    <dgm:pt modelId="{6DF3AAD5-D5CF-4B68-A29B-FBFBD20349A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rPr>
            <a:t>Корзина идей, понятий, имён…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CB6A4CF-469A-4B2A-B8BC-00D870DE6A53}" type="parTrans" cxnId="{E1413214-0D50-426B-B07A-CB5A5627374D}">
      <dgm:prSet/>
      <dgm:spPr/>
      <dgm:t>
        <a:bodyPr/>
        <a:lstStyle/>
        <a:p>
          <a:endParaRPr lang="ru-RU"/>
        </a:p>
      </dgm:t>
    </dgm:pt>
    <dgm:pt modelId="{05175956-5EF7-449A-944A-933BB447091A}" type="sibTrans" cxnId="{E1413214-0D50-426B-B07A-CB5A5627374D}">
      <dgm:prSet/>
      <dgm:spPr/>
      <dgm:t>
        <a:bodyPr/>
        <a:lstStyle/>
        <a:p>
          <a:endParaRPr lang="ru-RU"/>
        </a:p>
      </dgm:t>
    </dgm:pt>
    <dgm:pt modelId="{D952D5F6-D154-43AB-8E4E-85B8FBA1E647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Осмысление</a:t>
          </a:r>
          <a:endParaRPr lang="ru-RU" b="1" dirty="0"/>
        </a:p>
      </dgm:t>
    </dgm:pt>
    <dgm:pt modelId="{78A0DECA-E706-42F3-ADD4-E888D56FE6C0}" type="parTrans" cxnId="{CE1EC11A-5BD1-4FB6-B61B-9797D23C4ABD}">
      <dgm:prSet/>
      <dgm:spPr/>
      <dgm:t>
        <a:bodyPr/>
        <a:lstStyle/>
        <a:p>
          <a:endParaRPr lang="ru-RU"/>
        </a:p>
      </dgm:t>
    </dgm:pt>
    <dgm:pt modelId="{5F16E5DD-A72F-4EF5-BD8D-A7EF587155C7}" type="sibTrans" cxnId="{CE1EC11A-5BD1-4FB6-B61B-9797D23C4ABD}">
      <dgm:prSet/>
      <dgm:spPr/>
      <dgm:t>
        <a:bodyPr/>
        <a:lstStyle/>
        <a:p>
          <a:endParaRPr lang="ru-RU"/>
        </a:p>
      </dgm:t>
    </dgm:pt>
    <dgm:pt modelId="{1E073519-C977-4F9F-98E1-53793E494FE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rPr>
            <a:t>Корзина идей, понятий, имён…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7FA0BD5-AE54-4FE3-B9B2-B2D38FBF43B4}" type="parTrans" cxnId="{77C5F2C6-3671-4188-A6A9-45E60EF9CF59}">
      <dgm:prSet/>
      <dgm:spPr/>
      <dgm:t>
        <a:bodyPr/>
        <a:lstStyle/>
        <a:p>
          <a:endParaRPr lang="ru-RU"/>
        </a:p>
      </dgm:t>
    </dgm:pt>
    <dgm:pt modelId="{1FCFCD87-1490-4801-A2C4-C604F4BCA32B}" type="sibTrans" cxnId="{77C5F2C6-3671-4188-A6A9-45E60EF9CF59}">
      <dgm:prSet/>
      <dgm:spPr/>
      <dgm:t>
        <a:bodyPr/>
        <a:lstStyle/>
        <a:p>
          <a:endParaRPr lang="ru-RU"/>
        </a:p>
      </dgm:t>
    </dgm:pt>
    <dgm:pt modelId="{F9813D12-3F4B-47E7-B10A-DE282419CC5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Инсерт</a:t>
          </a:r>
          <a:r>
            <a:rPr lang="ru-RU" sz="20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(чтение с пометками)</a:t>
          </a:r>
          <a:endParaRPr lang="ru-RU" sz="2000" b="1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E6B87DD0-79AB-47BB-B42D-5453D88CE039}" type="parTrans" cxnId="{2DC4F562-E59B-4DE4-81F9-56D7E0E1424F}">
      <dgm:prSet/>
      <dgm:spPr/>
      <dgm:t>
        <a:bodyPr/>
        <a:lstStyle/>
        <a:p>
          <a:endParaRPr lang="ru-RU"/>
        </a:p>
      </dgm:t>
    </dgm:pt>
    <dgm:pt modelId="{E2C5ECF5-C4B2-4603-A73E-860C8C872797}" type="sibTrans" cxnId="{2DC4F562-E59B-4DE4-81F9-56D7E0E1424F}">
      <dgm:prSet/>
      <dgm:spPr/>
      <dgm:t>
        <a:bodyPr/>
        <a:lstStyle/>
        <a:p>
          <a:endParaRPr lang="ru-RU"/>
        </a:p>
      </dgm:t>
    </dgm:pt>
    <dgm:pt modelId="{A38CBF8E-01DD-497A-9F75-FDBC038445E0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Рефлексия</a:t>
          </a:r>
          <a:endParaRPr lang="ru-RU" b="1" dirty="0"/>
        </a:p>
      </dgm:t>
    </dgm:pt>
    <dgm:pt modelId="{CC4FF80B-C020-4FF9-8FD9-551A0E6D4F5A}" type="parTrans" cxnId="{2F9E3679-72CF-4D61-9E53-F30AF8EDD49D}">
      <dgm:prSet/>
      <dgm:spPr/>
      <dgm:t>
        <a:bodyPr/>
        <a:lstStyle/>
        <a:p>
          <a:endParaRPr lang="ru-RU"/>
        </a:p>
      </dgm:t>
    </dgm:pt>
    <dgm:pt modelId="{5D525A1B-4388-47D2-90EF-353FA8DD6056}" type="sibTrans" cxnId="{2F9E3679-72CF-4D61-9E53-F30AF8EDD49D}">
      <dgm:prSet/>
      <dgm:spPr/>
      <dgm:t>
        <a:bodyPr/>
        <a:lstStyle/>
        <a:p>
          <a:endParaRPr lang="ru-RU"/>
        </a:p>
      </dgm:t>
    </dgm:pt>
    <dgm:pt modelId="{39E4C09D-573F-49E4-9027-79093A0EA32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Творческая работа – </a:t>
          </a:r>
          <a:r>
            <a:rPr lang="ru-RU" sz="2000" b="1" dirty="0" err="1" smtClean="0">
              <a:latin typeface="Times New Roman" pitchFamily="18" charset="0"/>
              <a:cs typeface="Times New Roman" pitchFamily="18" charset="0"/>
            </a:rPr>
            <a:t>синквейн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162A3DA-E74C-4406-9EAB-DEA80AE7F6AE}" type="parTrans" cxnId="{BFB6D9CB-86A8-4155-A949-FF7819F52039}">
      <dgm:prSet/>
      <dgm:spPr/>
      <dgm:t>
        <a:bodyPr/>
        <a:lstStyle/>
        <a:p>
          <a:endParaRPr lang="ru-RU"/>
        </a:p>
      </dgm:t>
    </dgm:pt>
    <dgm:pt modelId="{0BDE1439-C1A9-4723-B65F-7DC2514981AE}" type="sibTrans" cxnId="{BFB6D9CB-86A8-4155-A949-FF7819F52039}">
      <dgm:prSet/>
      <dgm:spPr/>
      <dgm:t>
        <a:bodyPr/>
        <a:lstStyle/>
        <a:p>
          <a:endParaRPr lang="ru-RU"/>
        </a:p>
      </dgm:t>
    </dgm:pt>
    <dgm:pt modelId="{20A2DC28-F7EB-48B8-9F6B-2EC3FB14B49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Кластер </a:t>
          </a:r>
        </a:p>
      </dgm:t>
    </dgm:pt>
    <dgm:pt modelId="{F78E6E07-0CA1-4A33-84F9-600D8D10613F}" type="parTrans" cxnId="{E8EB783F-39D6-4D58-B1E0-4B6CE229FEC3}">
      <dgm:prSet/>
      <dgm:spPr/>
      <dgm:t>
        <a:bodyPr/>
        <a:lstStyle/>
        <a:p>
          <a:endParaRPr lang="ru-RU"/>
        </a:p>
      </dgm:t>
    </dgm:pt>
    <dgm:pt modelId="{58AD40B1-4411-4930-943F-C0A5E953579F}" type="sibTrans" cxnId="{E8EB783F-39D6-4D58-B1E0-4B6CE229FEC3}">
      <dgm:prSet/>
      <dgm:spPr/>
      <dgm:t>
        <a:bodyPr/>
        <a:lstStyle/>
        <a:p>
          <a:endParaRPr lang="ru-RU"/>
        </a:p>
      </dgm:t>
    </dgm:pt>
    <dgm:pt modelId="{5F174777-1FC5-4296-83E8-78239B7D3D9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Кластер </a:t>
          </a:r>
        </a:p>
      </dgm:t>
    </dgm:pt>
    <dgm:pt modelId="{AD9DB999-E851-45C3-A4C7-0D2A186627B1}" type="parTrans" cxnId="{E4C17AE8-B743-4728-AB79-E2003E42E598}">
      <dgm:prSet/>
      <dgm:spPr/>
      <dgm:t>
        <a:bodyPr/>
        <a:lstStyle/>
        <a:p>
          <a:endParaRPr lang="ru-RU"/>
        </a:p>
      </dgm:t>
    </dgm:pt>
    <dgm:pt modelId="{2512F00F-A84A-42CC-BCC7-28ADCE4CA0D8}" type="sibTrans" cxnId="{E4C17AE8-B743-4728-AB79-E2003E42E598}">
      <dgm:prSet/>
      <dgm:spPr/>
      <dgm:t>
        <a:bodyPr/>
        <a:lstStyle/>
        <a:p>
          <a:endParaRPr lang="ru-RU"/>
        </a:p>
      </dgm:t>
    </dgm:pt>
    <dgm:pt modelId="{4AEF46FF-E6D4-41FE-85D4-CFE7F0DF387F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Таблица «З–Х–У» </a:t>
          </a:r>
        </a:p>
      </dgm:t>
    </dgm:pt>
    <dgm:pt modelId="{C2B8E7D6-07F1-44FE-ADCA-3613996FEAFF}" type="parTrans" cxnId="{99BACEB2-922E-44DF-A7E5-89516F4B2CA1}">
      <dgm:prSet/>
      <dgm:spPr/>
      <dgm:t>
        <a:bodyPr/>
        <a:lstStyle/>
        <a:p>
          <a:endParaRPr lang="ru-RU"/>
        </a:p>
      </dgm:t>
    </dgm:pt>
    <dgm:pt modelId="{5E0C4151-E475-4200-BED3-EDDE27AD325D}" type="sibTrans" cxnId="{99BACEB2-922E-44DF-A7E5-89516F4B2CA1}">
      <dgm:prSet/>
      <dgm:spPr/>
      <dgm:t>
        <a:bodyPr/>
        <a:lstStyle/>
        <a:p>
          <a:endParaRPr lang="ru-RU"/>
        </a:p>
      </dgm:t>
    </dgm:pt>
    <dgm:pt modelId="{9D88C2C7-0035-4826-8D9E-23B6CC2A5B7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Достраивание кластера из ключевых слов </a:t>
          </a:r>
        </a:p>
      </dgm:t>
    </dgm:pt>
    <dgm:pt modelId="{5C03B4EE-97E6-4B1A-811E-1110E9DE3B28}" type="parTrans" cxnId="{846CA735-F205-4543-ABA1-86D13A47D3AE}">
      <dgm:prSet/>
      <dgm:spPr/>
      <dgm:t>
        <a:bodyPr/>
        <a:lstStyle/>
        <a:p>
          <a:endParaRPr lang="ru-RU"/>
        </a:p>
      </dgm:t>
    </dgm:pt>
    <dgm:pt modelId="{B6BAE493-8802-4C41-BC17-45AC3214222B}" type="sibTrans" cxnId="{846CA735-F205-4543-ABA1-86D13A47D3AE}">
      <dgm:prSet/>
      <dgm:spPr/>
      <dgm:t>
        <a:bodyPr/>
        <a:lstStyle/>
        <a:p>
          <a:endParaRPr lang="ru-RU"/>
        </a:p>
      </dgm:t>
    </dgm:pt>
    <dgm:pt modelId="{089D2A93-D437-4187-8086-67414DDDD9B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Перепутанные логические цепи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2B93953-16C9-42B4-B43A-C1D39C1C1564}" type="parTrans" cxnId="{E043C116-670F-45ED-ABCE-DF268CB2E976}">
      <dgm:prSet/>
      <dgm:spPr/>
      <dgm:t>
        <a:bodyPr/>
        <a:lstStyle/>
        <a:p>
          <a:endParaRPr lang="ru-RU"/>
        </a:p>
      </dgm:t>
    </dgm:pt>
    <dgm:pt modelId="{262CE2B3-CCCA-4FBA-9178-D44BC9EA6F48}" type="sibTrans" cxnId="{E043C116-670F-45ED-ABCE-DF268CB2E976}">
      <dgm:prSet/>
      <dgm:spPr/>
      <dgm:t>
        <a:bodyPr/>
        <a:lstStyle/>
        <a:p>
          <a:endParaRPr lang="ru-RU"/>
        </a:p>
      </dgm:t>
    </dgm:pt>
    <dgm:pt modelId="{BDEC163A-F80D-459F-9291-F4CC1827DDF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Механизм ЗУХ (знаю, узнал, хочу узнать)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06DE6EF-1C9F-437D-8393-85BA69367073}" type="parTrans" cxnId="{01A43D12-EF47-4DC4-B652-9DC79CE38417}">
      <dgm:prSet/>
      <dgm:spPr/>
      <dgm:t>
        <a:bodyPr/>
        <a:lstStyle/>
        <a:p>
          <a:endParaRPr lang="ru-RU"/>
        </a:p>
      </dgm:t>
    </dgm:pt>
    <dgm:pt modelId="{DE2C6115-E69A-4D13-AF39-577F71A7A5B1}" type="sibTrans" cxnId="{01A43D12-EF47-4DC4-B652-9DC79CE38417}">
      <dgm:prSet/>
      <dgm:spPr/>
      <dgm:t>
        <a:bodyPr/>
        <a:lstStyle/>
        <a:p>
          <a:endParaRPr lang="ru-RU"/>
        </a:p>
      </dgm:t>
    </dgm:pt>
    <dgm:pt modelId="{C550BD3C-F463-48C1-8380-97515EA878B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20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2D263852-B5CA-4410-BFCE-D266E5A6CE86}" type="parTrans" cxnId="{9BEBF1D7-001B-4747-B2C7-9AF7EE368FE6}">
      <dgm:prSet/>
      <dgm:spPr/>
      <dgm:t>
        <a:bodyPr/>
        <a:lstStyle/>
        <a:p>
          <a:endParaRPr lang="ru-RU"/>
        </a:p>
      </dgm:t>
    </dgm:pt>
    <dgm:pt modelId="{5086C2E4-6BCB-4506-B234-1C602F0FE19E}" type="sibTrans" cxnId="{9BEBF1D7-001B-4747-B2C7-9AF7EE368FE6}">
      <dgm:prSet/>
      <dgm:spPr/>
      <dgm:t>
        <a:bodyPr/>
        <a:lstStyle/>
        <a:p>
          <a:endParaRPr lang="ru-RU"/>
        </a:p>
      </dgm:t>
    </dgm:pt>
    <dgm:pt modelId="{7F973D64-4360-4C76-9F65-E2B2B68B0CB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Классификация</a:t>
          </a:r>
        </a:p>
      </dgm:t>
    </dgm:pt>
    <dgm:pt modelId="{B447EF4E-0A93-4166-BD35-53C6CB22598D}" type="parTrans" cxnId="{A4F6AB38-BFEC-4302-900A-07F8DDA56796}">
      <dgm:prSet/>
      <dgm:spPr/>
      <dgm:t>
        <a:bodyPr/>
        <a:lstStyle/>
        <a:p>
          <a:endParaRPr lang="ru-RU"/>
        </a:p>
      </dgm:t>
    </dgm:pt>
    <dgm:pt modelId="{BE9E9A6C-C091-48B1-B4D2-110F39009FC6}" type="sibTrans" cxnId="{A4F6AB38-BFEC-4302-900A-07F8DDA56796}">
      <dgm:prSet/>
      <dgm:spPr/>
      <dgm:t>
        <a:bodyPr/>
        <a:lstStyle/>
        <a:p>
          <a:endParaRPr lang="ru-RU"/>
        </a:p>
      </dgm:t>
    </dgm:pt>
    <dgm:pt modelId="{CD0BC912-0217-4682-866A-457441D59B8F}" type="pres">
      <dgm:prSet presAssocID="{6C29FD81-B398-436F-89FF-2918D0D508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8C0EF4-BB54-43F5-BCF8-E3BC53798EC5}" type="pres">
      <dgm:prSet presAssocID="{39B309C8-8D36-4DF8-8324-6843DFF3C0CD}" presName="composite" presStyleCnt="0"/>
      <dgm:spPr/>
    </dgm:pt>
    <dgm:pt modelId="{BCE0EFD8-CD76-4333-9FAC-135128B4BE3E}" type="pres">
      <dgm:prSet presAssocID="{39B309C8-8D36-4DF8-8324-6843DFF3C0CD}" presName="parTx" presStyleLbl="alignNode1" presStyleIdx="0" presStyleCnt="3" custLinFactNeighborX="2277" custLinFactNeighborY="-94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2CCA8-BFFD-48D8-9BB3-DC334B3C9351}" type="pres">
      <dgm:prSet presAssocID="{39B309C8-8D36-4DF8-8324-6843DFF3C0CD}" presName="desTx" presStyleLbl="alignAccFollowNode1" presStyleIdx="0" presStyleCnt="3" custLinFactNeighborX="-1534" custLinFactNeighborY="1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D7956-F8D8-4D30-B93D-515A4B900C49}" type="pres">
      <dgm:prSet presAssocID="{175ECD32-FC27-4E89-9471-0AA51EDA29CE}" presName="space" presStyleCnt="0"/>
      <dgm:spPr/>
    </dgm:pt>
    <dgm:pt modelId="{488ADAE6-4DBC-4385-828F-CBF563541362}" type="pres">
      <dgm:prSet presAssocID="{D952D5F6-D154-43AB-8E4E-85B8FBA1E647}" presName="composite" presStyleCnt="0"/>
      <dgm:spPr/>
    </dgm:pt>
    <dgm:pt modelId="{107D25F3-C43A-40B7-8A92-D6379C370C0C}" type="pres">
      <dgm:prSet presAssocID="{D952D5F6-D154-43AB-8E4E-85B8FBA1E64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227DA-C55C-4E18-98CE-36CF1ED9BE5F}" type="pres">
      <dgm:prSet presAssocID="{D952D5F6-D154-43AB-8E4E-85B8FBA1E647}" presName="desTx" presStyleLbl="alignAccFollowNode1" presStyleIdx="1" presStyleCnt="3" custScaleY="112573" custLinFactNeighborX="-18" custLinFactNeighborY="-1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A2B81A-89D2-4ADD-91A9-958CAD9D35E6}" type="pres">
      <dgm:prSet presAssocID="{5F16E5DD-A72F-4EF5-BD8D-A7EF587155C7}" presName="space" presStyleCnt="0"/>
      <dgm:spPr/>
    </dgm:pt>
    <dgm:pt modelId="{3774A0DA-DD63-4107-A372-38DC713D1130}" type="pres">
      <dgm:prSet presAssocID="{A38CBF8E-01DD-497A-9F75-FDBC038445E0}" presName="composite" presStyleCnt="0"/>
      <dgm:spPr/>
    </dgm:pt>
    <dgm:pt modelId="{59285E02-2984-4182-81B1-E54FDD7F125B}" type="pres">
      <dgm:prSet presAssocID="{A38CBF8E-01DD-497A-9F75-FDBC038445E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F83941-C66A-4100-92DC-B371CF92C440}" type="pres">
      <dgm:prSet presAssocID="{A38CBF8E-01DD-497A-9F75-FDBC038445E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273527-13C8-41ED-8BD4-3EAEE397DA08}" type="presOf" srcId="{089D2A93-D437-4187-8086-67414DDDD9B9}" destId="{C9F83941-C66A-4100-92DC-B371CF92C440}" srcOrd="0" destOrd="2" presId="urn:microsoft.com/office/officeart/2005/8/layout/hList1"/>
    <dgm:cxn modelId="{E1413214-0D50-426B-B07A-CB5A5627374D}" srcId="{39B309C8-8D36-4DF8-8324-6843DFF3C0CD}" destId="{6DF3AAD5-D5CF-4B68-A29B-FBFBD20349A4}" srcOrd="2" destOrd="0" parTransId="{ACB6A4CF-469A-4B2A-B8BC-00D870DE6A53}" sibTransId="{05175956-5EF7-449A-944A-933BB447091A}"/>
    <dgm:cxn modelId="{A4F6AB38-BFEC-4302-900A-07F8DDA56796}" srcId="{39B309C8-8D36-4DF8-8324-6843DFF3C0CD}" destId="{7F973D64-4360-4C76-9F65-E2B2B68B0CB7}" srcOrd="4" destOrd="0" parTransId="{B447EF4E-0A93-4166-BD35-53C6CB22598D}" sibTransId="{BE9E9A6C-C091-48B1-B4D2-110F39009FC6}"/>
    <dgm:cxn modelId="{E4C17AE8-B743-4728-AB79-E2003E42E598}" srcId="{D952D5F6-D154-43AB-8E4E-85B8FBA1E647}" destId="{5F174777-1FC5-4296-83E8-78239B7D3D91}" srcOrd="1" destOrd="0" parTransId="{AD9DB999-E851-45C3-A4C7-0D2A186627B1}" sibTransId="{2512F00F-A84A-42CC-BCC7-28ADCE4CA0D8}"/>
    <dgm:cxn modelId="{1C278A63-2DB5-4F11-8965-14EBFA63EDFA}" type="presOf" srcId="{4AEF46FF-E6D4-41FE-85D4-CFE7F0DF387F}" destId="{6BF227DA-C55C-4E18-98CE-36CF1ED9BE5F}" srcOrd="0" destOrd="2" presId="urn:microsoft.com/office/officeart/2005/8/layout/hList1"/>
    <dgm:cxn modelId="{C63BF1AB-6120-414C-80B2-04CBF5C6E060}" type="presOf" srcId="{6DF3AAD5-D5CF-4B68-A29B-FBFBD20349A4}" destId="{8652CCA8-BFFD-48D8-9BB3-DC334B3C9351}" srcOrd="0" destOrd="2" presId="urn:microsoft.com/office/officeart/2005/8/layout/hList1"/>
    <dgm:cxn modelId="{224950DA-EFF7-4245-BC01-EB413B4E99A3}" type="presOf" srcId="{20A2DC28-F7EB-48B8-9F6B-2EC3FB14B496}" destId="{8652CCA8-BFFD-48D8-9BB3-DC334B3C9351}" srcOrd="0" destOrd="3" presId="urn:microsoft.com/office/officeart/2005/8/layout/hList1"/>
    <dgm:cxn modelId="{E4AAE6E0-B36D-46E0-965E-050D558C01A6}" type="presOf" srcId="{92BDEBBB-C314-483D-B05C-66C97F1441B8}" destId="{8652CCA8-BFFD-48D8-9BB3-DC334B3C9351}" srcOrd="0" destOrd="0" presId="urn:microsoft.com/office/officeart/2005/8/layout/hList1"/>
    <dgm:cxn modelId="{7D9D5D4A-D89E-4A40-AB16-300414B25A1B}" type="presOf" srcId="{9D88C2C7-0035-4826-8D9E-23B6CC2A5B70}" destId="{C9F83941-C66A-4100-92DC-B371CF92C440}" srcOrd="0" destOrd="1" presId="urn:microsoft.com/office/officeart/2005/8/layout/hList1"/>
    <dgm:cxn modelId="{CE1EC11A-5BD1-4FB6-B61B-9797D23C4ABD}" srcId="{6C29FD81-B398-436F-89FF-2918D0D50846}" destId="{D952D5F6-D154-43AB-8E4E-85B8FBA1E647}" srcOrd="1" destOrd="0" parTransId="{78A0DECA-E706-42F3-ADD4-E888D56FE6C0}" sibTransId="{5F16E5DD-A72F-4EF5-BD8D-A7EF587155C7}"/>
    <dgm:cxn modelId="{BFB6D9CB-86A8-4155-A949-FF7819F52039}" srcId="{A38CBF8E-01DD-497A-9F75-FDBC038445E0}" destId="{39E4C09D-573F-49E4-9027-79093A0EA320}" srcOrd="0" destOrd="0" parTransId="{1162A3DA-E74C-4406-9EAB-DEA80AE7F6AE}" sibTransId="{0BDE1439-C1A9-4723-B65F-7DC2514981AE}"/>
    <dgm:cxn modelId="{B64FBC9D-ED77-4576-BA4C-87416F3124C7}" type="presOf" srcId="{D952D5F6-D154-43AB-8E4E-85B8FBA1E647}" destId="{107D25F3-C43A-40B7-8A92-D6379C370C0C}" srcOrd="0" destOrd="0" presId="urn:microsoft.com/office/officeart/2005/8/layout/hList1"/>
    <dgm:cxn modelId="{E043C116-670F-45ED-ABCE-DF268CB2E976}" srcId="{A38CBF8E-01DD-497A-9F75-FDBC038445E0}" destId="{089D2A93-D437-4187-8086-67414DDDD9B9}" srcOrd="2" destOrd="0" parTransId="{12B93953-16C9-42B4-B43A-C1D39C1C1564}" sibTransId="{262CE2B3-CCCA-4FBA-9178-D44BC9EA6F48}"/>
    <dgm:cxn modelId="{E0E6F6D0-0A34-4366-AC4E-77077EE39E55}" type="presOf" srcId="{A38CBF8E-01DD-497A-9F75-FDBC038445E0}" destId="{59285E02-2984-4182-81B1-E54FDD7F125B}" srcOrd="0" destOrd="0" presId="urn:microsoft.com/office/officeart/2005/8/layout/hList1"/>
    <dgm:cxn modelId="{E8EB783F-39D6-4D58-B1E0-4B6CE229FEC3}" srcId="{39B309C8-8D36-4DF8-8324-6843DFF3C0CD}" destId="{20A2DC28-F7EB-48B8-9F6B-2EC3FB14B496}" srcOrd="3" destOrd="0" parTransId="{F78E6E07-0CA1-4A33-84F9-600D8D10613F}" sibTransId="{58AD40B1-4411-4930-943F-C0A5E953579F}"/>
    <dgm:cxn modelId="{6E0CCCE7-2B8B-4591-A739-44F15C4C1321}" type="presOf" srcId="{39E4C09D-573F-49E4-9027-79093A0EA320}" destId="{C9F83941-C66A-4100-92DC-B371CF92C440}" srcOrd="0" destOrd="0" presId="urn:microsoft.com/office/officeart/2005/8/layout/hList1"/>
    <dgm:cxn modelId="{75D9BE0D-7FBA-466D-BC59-A59EF5E8F8BB}" type="presOf" srcId="{1E073519-C977-4F9F-98E1-53793E494FE3}" destId="{6BF227DA-C55C-4E18-98CE-36CF1ED9BE5F}" srcOrd="0" destOrd="0" presId="urn:microsoft.com/office/officeart/2005/8/layout/hList1"/>
    <dgm:cxn modelId="{E4E2246D-169F-4FA5-848A-7264C4C750C1}" type="presOf" srcId="{39B309C8-8D36-4DF8-8324-6843DFF3C0CD}" destId="{BCE0EFD8-CD76-4333-9FAC-135128B4BE3E}" srcOrd="0" destOrd="0" presId="urn:microsoft.com/office/officeart/2005/8/layout/hList1"/>
    <dgm:cxn modelId="{4C5F2F4B-2AEE-4299-954D-0CAD5D71DF79}" type="presOf" srcId="{F9813D12-3F4B-47E7-B10A-DE282419CC5A}" destId="{6BF227DA-C55C-4E18-98CE-36CF1ED9BE5F}" srcOrd="0" destOrd="3" presId="urn:microsoft.com/office/officeart/2005/8/layout/hList1"/>
    <dgm:cxn modelId="{F9C94E33-B21E-46A0-8819-ECD95FC9B4F0}" type="presOf" srcId="{7F973D64-4360-4C76-9F65-E2B2B68B0CB7}" destId="{8652CCA8-BFFD-48D8-9BB3-DC334B3C9351}" srcOrd="0" destOrd="4" presId="urn:microsoft.com/office/officeart/2005/8/layout/hList1"/>
    <dgm:cxn modelId="{9F7B9F4C-A2F1-40CB-A362-768F26F5434A}" srcId="{39B309C8-8D36-4DF8-8324-6843DFF3C0CD}" destId="{92BDEBBB-C314-483D-B05C-66C97F1441B8}" srcOrd="0" destOrd="0" parTransId="{A4FD05F9-318B-45B8-974A-984412192136}" sibTransId="{946CF4A2-A64E-4875-A0C6-E1C46324BB9B}"/>
    <dgm:cxn modelId="{9BEBF1D7-001B-4747-B2C7-9AF7EE368FE6}" srcId="{39B309C8-8D36-4DF8-8324-6843DFF3C0CD}" destId="{C550BD3C-F463-48C1-8380-97515EA878B1}" srcOrd="5" destOrd="0" parTransId="{2D263852-B5CA-4410-BFCE-D266E5A6CE86}" sibTransId="{5086C2E4-6BCB-4506-B234-1C602F0FE19E}"/>
    <dgm:cxn modelId="{01A43D12-EF47-4DC4-B652-9DC79CE38417}" srcId="{39B309C8-8D36-4DF8-8324-6843DFF3C0CD}" destId="{BDEC163A-F80D-459F-9291-F4CC1827DDFC}" srcOrd="1" destOrd="0" parTransId="{306DE6EF-1C9F-437D-8393-85BA69367073}" sibTransId="{DE2C6115-E69A-4D13-AF39-577F71A7A5B1}"/>
    <dgm:cxn modelId="{247CC1AB-64E1-4FA5-979D-837E0A1CAF64}" type="presOf" srcId="{5F174777-1FC5-4296-83E8-78239B7D3D91}" destId="{6BF227DA-C55C-4E18-98CE-36CF1ED9BE5F}" srcOrd="0" destOrd="1" presId="urn:microsoft.com/office/officeart/2005/8/layout/hList1"/>
    <dgm:cxn modelId="{2DC4F562-E59B-4DE4-81F9-56D7E0E1424F}" srcId="{D952D5F6-D154-43AB-8E4E-85B8FBA1E647}" destId="{F9813D12-3F4B-47E7-B10A-DE282419CC5A}" srcOrd="3" destOrd="0" parTransId="{E6B87DD0-79AB-47BB-B42D-5453D88CE039}" sibTransId="{E2C5ECF5-C4B2-4603-A73E-860C8C872797}"/>
    <dgm:cxn modelId="{7B965C66-7DD7-4018-8D88-DB6AC9F161D5}" type="presOf" srcId="{BDEC163A-F80D-459F-9291-F4CC1827DDFC}" destId="{8652CCA8-BFFD-48D8-9BB3-DC334B3C9351}" srcOrd="0" destOrd="1" presId="urn:microsoft.com/office/officeart/2005/8/layout/hList1"/>
    <dgm:cxn modelId="{77C5F2C6-3671-4188-A6A9-45E60EF9CF59}" srcId="{D952D5F6-D154-43AB-8E4E-85B8FBA1E647}" destId="{1E073519-C977-4F9F-98E1-53793E494FE3}" srcOrd="0" destOrd="0" parTransId="{07FA0BD5-AE54-4FE3-B9B2-B2D38FBF43B4}" sibTransId="{1FCFCD87-1490-4801-A2C4-C604F4BCA32B}"/>
    <dgm:cxn modelId="{2F9E3679-72CF-4D61-9E53-F30AF8EDD49D}" srcId="{6C29FD81-B398-436F-89FF-2918D0D50846}" destId="{A38CBF8E-01DD-497A-9F75-FDBC038445E0}" srcOrd="2" destOrd="0" parTransId="{CC4FF80B-C020-4FF9-8FD9-551A0E6D4F5A}" sibTransId="{5D525A1B-4388-47D2-90EF-353FA8DD6056}"/>
    <dgm:cxn modelId="{605B7482-08FD-44BE-AC89-2A6E26951B6B}" type="presOf" srcId="{6C29FD81-B398-436F-89FF-2918D0D50846}" destId="{CD0BC912-0217-4682-866A-457441D59B8F}" srcOrd="0" destOrd="0" presId="urn:microsoft.com/office/officeart/2005/8/layout/hList1"/>
    <dgm:cxn modelId="{90EDABCC-DB2A-45C8-ADF7-D4D379842A2F}" srcId="{6C29FD81-B398-436F-89FF-2918D0D50846}" destId="{39B309C8-8D36-4DF8-8324-6843DFF3C0CD}" srcOrd="0" destOrd="0" parTransId="{4102C59C-1903-4622-B5B3-3118DED5F124}" sibTransId="{175ECD32-FC27-4E89-9471-0AA51EDA29CE}"/>
    <dgm:cxn modelId="{99BACEB2-922E-44DF-A7E5-89516F4B2CA1}" srcId="{D952D5F6-D154-43AB-8E4E-85B8FBA1E647}" destId="{4AEF46FF-E6D4-41FE-85D4-CFE7F0DF387F}" srcOrd="2" destOrd="0" parTransId="{C2B8E7D6-07F1-44FE-ADCA-3613996FEAFF}" sibTransId="{5E0C4151-E475-4200-BED3-EDDE27AD325D}"/>
    <dgm:cxn modelId="{A8C66002-F092-454A-BAFE-8E1DD5DE835B}" type="presOf" srcId="{C550BD3C-F463-48C1-8380-97515EA878B1}" destId="{8652CCA8-BFFD-48D8-9BB3-DC334B3C9351}" srcOrd="0" destOrd="5" presId="urn:microsoft.com/office/officeart/2005/8/layout/hList1"/>
    <dgm:cxn modelId="{846CA735-F205-4543-ABA1-86D13A47D3AE}" srcId="{A38CBF8E-01DD-497A-9F75-FDBC038445E0}" destId="{9D88C2C7-0035-4826-8D9E-23B6CC2A5B70}" srcOrd="1" destOrd="0" parTransId="{5C03B4EE-97E6-4B1A-811E-1110E9DE3B28}" sibTransId="{B6BAE493-8802-4C41-BC17-45AC3214222B}"/>
    <dgm:cxn modelId="{2457A8E2-25BC-480E-9E6C-1619B4BC02AD}" type="presParOf" srcId="{CD0BC912-0217-4682-866A-457441D59B8F}" destId="{058C0EF4-BB54-43F5-BCF8-E3BC53798EC5}" srcOrd="0" destOrd="0" presId="urn:microsoft.com/office/officeart/2005/8/layout/hList1"/>
    <dgm:cxn modelId="{503733E4-CC39-4997-BCBA-9FFD013FAABE}" type="presParOf" srcId="{058C0EF4-BB54-43F5-BCF8-E3BC53798EC5}" destId="{BCE0EFD8-CD76-4333-9FAC-135128B4BE3E}" srcOrd="0" destOrd="0" presId="urn:microsoft.com/office/officeart/2005/8/layout/hList1"/>
    <dgm:cxn modelId="{0C70BD54-A51C-4B67-A261-7FCB019F9176}" type="presParOf" srcId="{058C0EF4-BB54-43F5-BCF8-E3BC53798EC5}" destId="{8652CCA8-BFFD-48D8-9BB3-DC334B3C9351}" srcOrd="1" destOrd="0" presId="urn:microsoft.com/office/officeart/2005/8/layout/hList1"/>
    <dgm:cxn modelId="{93B4237F-0D0F-4234-89E5-5D6BCE02CA4D}" type="presParOf" srcId="{CD0BC912-0217-4682-866A-457441D59B8F}" destId="{517D7956-F8D8-4D30-B93D-515A4B900C49}" srcOrd="1" destOrd="0" presId="urn:microsoft.com/office/officeart/2005/8/layout/hList1"/>
    <dgm:cxn modelId="{FF1EEDF0-6C5F-4CA2-9BD0-25C739F1937E}" type="presParOf" srcId="{CD0BC912-0217-4682-866A-457441D59B8F}" destId="{488ADAE6-4DBC-4385-828F-CBF563541362}" srcOrd="2" destOrd="0" presId="urn:microsoft.com/office/officeart/2005/8/layout/hList1"/>
    <dgm:cxn modelId="{25AFD384-69EF-4E5F-A25C-762B83E73921}" type="presParOf" srcId="{488ADAE6-4DBC-4385-828F-CBF563541362}" destId="{107D25F3-C43A-40B7-8A92-D6379C370C0C}" srcOrd="0" destOrd="0" presId="urn:microsoft.com/office/officeart/2005/8/layout/hList1"/>
    <dgm:cxn modelId="{3920BC7D-150A-4567-9352-74334BD1F7EA}" type="presParOf" srcId="{488ADAE6-4DBC-4385-828F-CBF563541362}" destId="{6BF227DA-C55C-4E18-98CE-36CF1ED9BE5F}" srcOrd="1" destOrd="0" presId="urn:microsoft.com/office/officeart/2005/8/layout/hList1"/>
    <dgm:cxn modelId="{1077BCC4-E524-4367-AFFE-C834F2487808}" type="presParOf" srcId="{CD0BC912-0217-4682-866A-457441D59B8F}" destId="{B5A2B81A-89D2-4ADD-91A9-958CAD9D35E6}" srcOrd="3" destOrd="0" presId="urn:microsoft.com/office/officeart/2005/8/layout/hList1"/>
    <dgm:cxn modelId="{E78EAEB9-152E-402A-91B9-0E63418A0D44}" type="presParOf" srcId="{CD0BC912-0217-4682-866A-457441D59B8F}" destId="{3774A0DA-DD63-4107-A372-38DC713D1130}" srcOrd="4" destOrd="0" presId="urn:microsoft.com/office/officeart/2005/8/layout/hList1"/>
    <dgm:cxn modelId="{A41AE885-49B7-4756-ABA7-CF0BF566F1C5}" type="presParOf" srcId="{3774A0DA-DD63-4107-A372-38DC713D1130}" destId="{59285E02-2984-4182-81B1-E54FDD7F125B}" srcOrd="0" destOrd="0" presId="urn:microsoft.com/office/officeart/2005/8/layout/hList1"/>
    <dgm:cxn modelId="{CD3663EC-32B5-4BBE-8184-96A305CCB5C2}" type="presParOf" srcId="{3774A0DA-DD63-4107-A372-38DC713D1130}" destId="{C9F83941-C66A-4100-92DC-B371CF92C440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9ED3764-5B8D-4461-9DF2-B8291F4CC594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7A3553-EAA5-4654-A44B-64758B2480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0%D0%BE%D1%81%D1%81%D0%B8%D1%8F" TargetMode="External"/><Relationship Id="rId3" Type="http://schemas.openxmlformats.org/officeDocument/2006/relationships/image" Target="../media/image12.jpeg"/><Relationship Id="rId7" Type="http://schemas.openxmlformats.org/officeDocument/2006/relationships/hyperlink" Target="https://ru.wikipedia.org/wiki/%D0%A1%D0%A1%D0%A1%D0%A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B%D0%B5%D0%BD%D0%B8%D0%BD%D0%B3%D1%80%D0%B0%D0%B4" TargetMode="External"/><Relationship Id="rId11" Type="http://schemas.openxmlformats.org/officeDocument/2006/relationships/hyperlink" Target="https://ru.wikipedia.org/wiki/%D0%A2%D0%B5%D0%BB%D0%B5%D0%B2%D0%B5%D0%B4%D1%83%D1%89%D0%B0%D1%8F" TargetMode="External"/><Relationship Id="rId5" Type="http://schemas.openxmlformats.org/officeDocument/2006/relationships/hyperlink" Target="https://ru.wikipedia.org/wiki/1951" TargetMode="External"/><Relationship Id="rId10" Type="http://schemas.openxmlformats.org/officeDocument/2006/relationships/hyperlink" Target="https://ru.wikipedia.org/wiki/%D0%9F%D1%83%D0%B1%D0%BB%D0%B8%D1%86%D0%B8%D1%81%D1%82" TargetMode="External"/><Relationship Id="rId4" Type="http://schemas.openxmlformats.org/officeDocument/2006/relationships/hyperlink" Target="https://ru.wikipedia.org/wiki/3_%D0%BC%D0%B0%D1%8F" TargetMode="External"/><Relationship Id="rId9" Type="http://schemas.openxmlformats.org/officeDocument/2006/relationships/hyperlink" Target="https://ru.wikipedia.org/wiki/%D0%9F%D0%B8%D1%81%D0%B0%D1%82%D0%B5%D0%BB%D1%8C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28" y="1071546"/>
            <a:ext cx="6624736" cy="3450696"/>
          </a:xfrm>
        </p:spPr>
        <p:txBody>
          <a:bodyPr/>
          <a:lstStyle/>
          <a:p>
            <a:pPr marL="2514600" lvl="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52728"/>
          </a:xfrm>
        </p:spPr>
        <p:txBody>
          <a:bodyPr>
            <a:noAutofit/>
          </a:bodyPr>
          <a:lstStyle/>
          <a:p>
            <a:pPr lvl="8" algn="ctr" rtl="0">
              <a:spcBef>
                <a:spcPct val="0"/>
              </a:spcBef>
            </a:pPr>
            <a:r>
              <a:rPr lang="ru-RU" sz="4000" dirty="0" smtClean="0">
                <a:latin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dirty="0">
                <a:latin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dirty="0">
                <a:latin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dirty="0">
                <a:latin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dirty="0">
                <a:latin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</a:rPr>
              <a:t>Использование </a:t>
            </a:r>
            <a:r>
              <a:rPr lang="ru-RU" sz="4000" dirty="0">
                <a:latin typeface="Times New Roman" pitchFamily="18" charset="0"/>
              </a:rPr>
              <a:t>приемов </a:t>
            </a:r>
            <a:r>
              <a:rPr lang="ru-RU" sz="4000" dirty="0" smtClean="0">
                <a:latin typeface="Times New Roman" pitchFamily="18" charset="0"/>
              </a:rPr>
              <a:t>«Критического мышления» </a:t>
            </a:r>
            <a:r>
              <a:rPr lang="ru-RU" sz="4000" dirty="0">
                <a:latin typeface="Times New Roman" pitchFamily="18" charset="0"/>
              </a:rPr>
              <a:t>на уроках русского языка и литературы</a:t>
            </a:r>
            <a:br>
              <a:rPr lang="ru-RU" sz="4000" dirty="0">
                <a:latin typeface="Times New Roman" pitchFamily="18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28985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algn="ctr"/>
            <a:r>
              <a:rPr lang="ru-RU" altLang="ru-RU" b="1" i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Информация, полученная на первой стадии, выслушивается, записывается, обсуждается, работа ведется индивидуально – в парах – группах.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tx2"/>
                </a:solidFill>
                <a:latin typeface="Bookman Old Style" pitchFamily="18" charset="0"/>
              </a:rPr>
              <a:t>1 фаза «вызов»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Picture 4" descr="j0343359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716338"/>
            <a:ext cx="2457450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445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72816"/>
            <a:ext cx="8208911" cy="4353347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Деятельность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учащихся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pPr fontAlgn="base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    учащиеся слушают, читают текст, используя предложенные преподавателем активные методы чтения,</a:t>
            </a:r>
          </a:p>
          <a:p>
            <a:pPr fontAlgn="base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делают пометки на полях или ведут записи по мере осмысления новой информации</a:t>
            </a:r>
          </a:p>
          <a:p>
            <a:pPr fontAlgn="base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    Отслеживание своего понимания при работе с изучаемым материалом, продолжают активно конструировать цели своего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учения</a:t>
            </a:r>
          </a:p>
          <a:p>
            <a:pPr fontAlgn="base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Возможные приемы  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методы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pPr fontAlgn="base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  Методы активного чтения:</a:t>
            </a:r>
          </a:p>
          <a:p>
            <a:pPr fontAlgn="base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Ведение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различных записей типа двойного дневника, бортового журнала;</a:t>
            </a:r>
          </a:p>
          <a:p>
            <a:pPr fontAlgn="base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Поиски ответов на поставленные в первой части занятия вопросы и т.д.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>
                <a:solidFill>
                  <a:schemeClr val="tx2"/>
                </a:solidFill>
                <a:latin typeface="Bookman Old Style" pitchFamily="18" charset="0"/>
              </a:rPr>
              <a:t>2 фаза «реализация смысла»(</a:t>
            </a:r>
            <a:r>
              <a:rPr lang="ru-RU" altLang="ru-RU" dirty="0" smtClean="0">
                <a:solidFill>
                  <a:schemeClr val="tx2"/>
                </a:solidFill>
                <a:latin typeface="Bookman Old Style" pitchFamily="18" charset="0"/>
              </a:rPr>
              <a:t>осмысления)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02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/>
          <a:lstStyle/>
          <a:p>
            <a:endParaRPr lang="ru-RU" altLang="ru-RU" b="1" i="1" dirty="0" smtClean="0">
              <a:solidFill>
                <a:srgbClr val="660033"/>
              </a:solidFill>
              <a:latin typeface="Bookman Old Style" pitchFamily="18" charset="0"/>
            </a:endParaRPr>
          </a:p>
          <a:p>
            <a:pPr algn="ctr"/>
            <a:r>
              <a:rPr lang="ru-RU" altLang="ru-RU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Непосредственный </a:t>
            </a:r>
            <a:r>
              <a:rPr lang="ru-RU" altLang="ru-RU" b="1" i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контакт с новой информацией (текст, фильм, лекция, материал параграфа), работа ведется индивидуально или в парах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338328"/>
            <a:ext cx="6984776" cy="1252728"/>
          </a:xfrm>
        </p:spPr>
        <p:txBody>
          <a:bodyPr>
            <a:normAutofit fontScale="90000"/>
          </a:bodyPr>
          <a:lstStyle/>
          <a:p>
            <a:r>
              <a:rPr lang="ru-RU" altLang="ru-RU" dirty="0">
                <a:solidFill>
                  <a:schemeClr val="tx2"/>
                </a:solidFill>
                <a:latin typeface="Bookman Old Style" pitchFamily="18" charset="0"/>
              </a:rPr>
              <a:t>2 фаза «реализация смысла»(</a:t>
            </a:r>
            <a:r>
              <a:rPr lang="ru-RU" altLang="ru-RU" dirty="0" smtClean="0">
                <a:solidFill>
                  <a:schemeClr val="tx2"/>
                </a:solidFill>
                <a:latin typeface="Bookman Old Style" pitchFamily="18" charset="0"/>
              </a:rPr>
              <a:t>осмысления</a:t>
            </a:r>
            <a:r>
              <a:rPr lang="ru-RU" altLang="ru-RU" dirty="0" smtClean="0">
                <a:solidFill>
                  <a:srgbClr val="660033"/>
                </a:solidFill>
                <a:latin typeface="Bookman Old Style" pitchFamily="18" charset="0"/>
              </a:rPr>
              <a:t>)</a:t>
            </a:r>
            <a:endParaRPr lang="ru-RU" dirty="0"/>
          </a:p>
        </p:txBody>
      </p:sp>
      <p:pic>
        <p:nvPicPr>
          <p:cNvPr id="4" name="Picture 4" descr="j039812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005263"/>
            <a:ext cx="2879725" cy="226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925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Деятельность учащихся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pPr fontAlgn="base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Учащиеся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соотносят «новую информацию» со «старой», используя знания, полученные на стадии осмысления. Производят отбор информации, наиболее значимой для понимания сути изучаемой темы, а также наиболее значимой для реализации поставленной ранее индивидуально целей. Они выражают новые идеи и информацию собственными словами, самостоятельно выстраивают причинно – следственные связи. </a:t>
            </a:r>
            <a:endParaRPr lang="ru-RU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Возможные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приемы и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Заполнение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кластеров; таблиц, установление причинно- следственных связей между блоками информации; возврат к ключевым словам, верным и неверным утверждениям; ответы на поставленные вопросы; организация устных и письменных столов; организация различных видов дискуссий; написание творческих работ (пятистишия –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синквейны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эссе); исследования по отдельным вопросам темы и т.д.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tx2"/>
                </a:solidFill>
                <a:latin typeface="Bookman Old Style" pitchFamily="18" charset="0"/>
              </a:rPr>
              <a:t>3 фаза «рефлексия»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45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ЗАДАНИЕ.Переформулировать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 или словосочетание  так, чтобы получилось другое значение (омофоны)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омофонии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относят также случаи фонетического совпадения слова и словосочетания или двух словосочетаний. Используемые буквы могут полностью совпадать и различие в написании заключается только в расстановке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пробелов 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Задело -  за дело ….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Мозговой штурм 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904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57232"/>
            <a:ext cx="8496943" cy="526893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Из мяты                                            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Из люка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Немой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Несуразные  вещи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Надо ждать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Ему же надо будет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Ты же ребенок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Мы женаты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Покалечилась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И дико мне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Задело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Переформулировать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607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42918"/>
            <a:ext cx="7408333" cy="5483245"/>
          </a:xfrm>
        </p:spPr>
        <p:txBody>
          <a:bodyPr/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Из мяты            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-----        измяты                             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Из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люка     ---    и злюка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Немой – не мой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Несуразные 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вещи --  несу разные вещи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Надо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ждать   -----  надо ж дать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Ему же надо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будет  --- ему жена  добудет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Ты же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ребенок  - ты жеребенок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Мы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женаты – мы же на ты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Покалечилась – пока лечилась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И дико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мне -  Иди ко мне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Задело     -  за  дело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763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57224" y="1714488"/>
            <a:ext cx="7408333" cy="3450696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«Чтобы озарять светом других, надо носить солнце в себе»</a:t>
            </a:r>
            <a:endParaRPr lang="ru-RU" sz="6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Ромен</a:t>
            </a:r>
            <a:r>
              <a:rPr lang="ru-RU" sz="6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Роллан</a:t>
            </a:r>
            <a:endParaRPr lang="ru-RU" sz="6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357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из приемов интенсивного обучения - прием концептуализации. Концепт уже давно является предметом осмысления в отечественной филологии.</a:t>
            </a:r>
          </a:p>
        </p:txBody>
      </p:sp>
    </p:spTree>
    <p:extLst>
      <p:ext uri="{BB962C8B-B14F-4D97-AF65-F5344CB8AC3E}">
        <p14:creationId xmlns="" xmlns:p14="http://schemas.microsoft.com/office/powerpoint/2010/main" val="824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Концепт - смысловая концентрация; он «расширяет значение, оставляя возможности для сотворчества, домысливания, «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дофантазирования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и для эмоциональной ауры слова» (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Д.С.Лихачев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38750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-6350"/>
            <a:ext cx="9156700" cy="68707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Критическое мышление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357298"/>
            <a:ext cx="7417394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20000"/>
              </a:lnSpc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такой тип мышления о любом предмете, содержании или проблеме, в котором ученик  улучшает качество его мышления при помощи умелого использования структур и интеллектуальных стандартов, присущих мышлению. </a:t>
            </a:r>
          </a:p>
        </p:txBody>
      </p:sp>
    </p:spTree>
    <p:extLst>
      <p:ext uri="{BB962C8B-B14F-4D97-AF65-F5344CB8AC3E}">
        <p14:creationId xmlns="" xmlns:p14="http://schemas.microsoft.com/office/powerpoint/2010/main" val="20896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04664"/>
            <a:ext cx="7408333" cy="5721499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того, чтобы понять как можно работать с этим 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рием концептуализации, мы рассмотрим с вами на примере  прилагательного </a:t>
            </a:r>
          </a:p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ЧИСТЫЙ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какими  существительными,  может употребляться слово ЧИСТЫЙ?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52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04664"/>
            <a:ext cx="7408333" cy="5721499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Чистая душа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Чистая вода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Чистая совесть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Чистый взгляд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Чистый язык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Чистая правда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Чистый снег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Чистый лист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Picture 4" descr="http://www.mosbalkon.ru/upload/iblock/28c/28cdd24b17282d6570df48e10a7a04d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994" y="2143116"/>
            <a:ext cx="3860283" cy="35480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6977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404664"/>
            <a:ext cx="8208911" cy="57214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Усложним задание: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Образовать  от каждого словосочетания прилагательное, которое могло бы охарактеризовать человека.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Чистая душа-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лагородный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Чистая правда         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Чистая совесть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Чистый взгляд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Чистый звук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Чистый язык</a:t>
            </a:r>
          </a:p>
          <a:p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истая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</a:t>
            </a:r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Чистый лист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 descr="http://ruo.ch-adm.ru/sites/default/files/bd12d7ff0ccd612673dd1a6988158bcd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928934"/>
            <a:ext cx="3249578" cy="32495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4107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0648"/>
            <a:ext cx="8496943" cy="5865515"/>
          </a:xfrm>
        </p:spPr>
        <p:txBody>
          <a:bodyPr>
            <a:normAutofit fontScale="925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Чистая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душа- благородный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Чистая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правда- честный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Чистая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совесть – нравственный, справедливый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Чистый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взгляд -открытый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Чистый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звук – нефальшивый, настоящий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Чистый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язык- нормативный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культурный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Чистая вода- прозрачный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Чистый воздух- свежий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Чистое золото- блестящее, настоящее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Чистый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лист- белый, стандартный, безупречный, неиспорченный,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езапятнанный, гармоничный, первозданный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34592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8568951" cy="5721499"/>
          </a:xfrm>
        </p:spPr>
        <p:txBody>
          <a:bodyPr/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Вот сейчас мы с вами и поработаем над словосочетанием: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«Чистый лист»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Чистый лист - он какой?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белый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стандартный, безупречный, неиспорченный, незапятнанный, первозданный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594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вашем сознании, он какой-?</a:t>
            </a:r>
          </a:p>
          <a:p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Мятый</a:t>
            </a:r>
          </a:p>
          <a:p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Испорченный</a:t>
            </a:r>
          </a:p>
          <a:p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Ненужный, но чистый.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Мятый листок 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421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pic>
        <p:nvPicPr>
          <p:cNvPr id="1026" name="Picture 2" descr="C:\Users\Acer\Desktop\листок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3024336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Картинки по запросу разорванный листок бумаги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Картинки по запросу разорванный листок бумаги картинк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Acer\Desktop\Без названия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933056"/>
            <a:ext cx="3096344" cy="2376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cer\Desktop\Без названия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002246"/>
            <a:ext cx="2736304" cy="25707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63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352928" cy="5865515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Прием концептуализации  мы рассмотрим на произведении Т.Н.Толстой </a:t>
            </a:r>
          </a:p>
          <a:p>
            <a:pPr algn="ctr"/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«Чистый лист»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214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pic>
        <p:nvPicPr>
          <p:cNvPr id="1027" name="Picture 3" descr="C:\Users\Acer\Desktop\uzn_137443756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714356"/>
            <a:ext cx="3880246" cy="38290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dirty="0" smtClean="0">
              <a:solidFill>
                <a:srgbClr val="FF0000"/>
              </a:solidFill>
              <a:hlinkClick r:id="rId4" tooltip="3 мая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6314" y="2786058"/>
            <a:ext cx="3400420" cy="101897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     </a:t>
            </a:r>
            <a:r>
              <a:rPr lang="ru-RU" sz="2800" b="1" dirty="0" err="1" smtClean="0">
                <a:solidFill>
                  <a:schemeClr val="tx2"/>
                </a:solidFill>
              </a:rPr>
              <a:t>Татья́на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Ники́тична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Толста́я</a:t>
            </a:r>
            <a:r>
              <a:rPr lang="ru-RU" sz="2800" b="1" dirty="0" smtClean="0">
                <a:solidFill>
                  <a:schemeClr val="tx2"/>
                </a:solidFill>
              </a:rPr>
              <a:t/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  <a:hlinkClick r:id="rId4" tooltip="3 мая"/>
              </a:rPr>
              <a:t>3мая</a:t>
            </a:r>
            <a:r>
              <a:rPr lang="ru-RU" sz="2800" dirty="0" smtClean="0">
                <a:solidFill>
                  <a:schemeClr val="tx2"/>
                </a:solidFill>
              </a:rPr>
              <a:t> </a:t>
            </a:r>
            <a:r>
              <a:rPr lang="ru-RU" sz="2800" dirty="0" smtClean="0">
                <a:solidFill>
                  <a:schemeClr val="tx2"/>
                </a:solidFill>
                <a:hlinkClick r:id="rId5" tooltip="1951"/>
              </a:rPr>
              <a:t>1951</a:t>
            </a:r>
            <a:r>
              <a:rPr lang="ru-RU" sz="2800" dirty="0" smtClean="0">
                <a:solidFill>
                  <a:schemeClr val="tx2"/>
                </a:solidFill>
              </a:rPr>
              <a:t>, </a:t>
            </a:r>
            <a:r>
              <a:rPr lang="ru-RU" sz="2800" dirty="0" smtClean="0">
                <a:solidFill>
                  <a:schemeClr val="tx2"/>
                </a:solidFill>
                <a:hlinkClick r:id="rId6" tooltip="Ленинград"/>
              </a:rPr>
              <a:t>Ленинград</a:t>
            </a:r>
            <a:r>
              <a:rPr lang="ru-RU" sz="2800" dirty="0" smtClean="0">
                <a:solidFill>
                  <a:schemeClr val="tx2"/>
                </a:solidFill>
              </a:rPr>
              <a:t>, ,</a:t>
            </a:r>
            <a:r>
              <a:rPr lang="ru-RU" sz="2800" dirty="0" smtClean="0">
                <a:solidFill>
                  <a:schemeClr val="tx2"/>
                </a:solidFill>
                <a:hlinkClick r:id="rId7" tooltip="СССР"/>
              </a:rPr>
              <a:t>СССР</a:t>
            </a:r>
            <a:r>
              <a:rPr lang="ru-RU" sz="2800" dirty="0" smtClean="0">
                <a:solidFill>
                  <a:schemeClr val="tx2"/>
                </a:solidFill>
              </a:rPr>
              <a:t>) — </a:t>
            </a:r>
            <a:r>
              <a:rPr lang="ru-RU" sz="2800" dirty="0" smtClean="0">
                <a:solidFill>
                  <a:schemeClr val="tx2"/>
                </a:solidFill>
                <a:hlinkClick r:id="rId8" tooltip="Россия"/>
              </a:rPr>
              <a:t>российская</a:t>
            </a:r>
            <a:r>
              <a:rPr lang="ru-RU" sz="2800" dirty="0" smtClean="0">
                <a:solidFill>
                  <a:schemeClr val="tx2"/>
                </a:solidFill>
              </a:rPr>
              <a:t> </a:t>
            </a:r>
            <a:r>
              <a:rPr lang="ru-RU" sz="2800" dirty="0" smtClean="0">
                <a:solidFill>
                  <a:schemeClr val="tx2"/>
                </a:solidFill>
                <a:hlinkClick r:id="rId9" tooltip="Писатель"/>
              </a:rPr>
              <a:t>писательница</a:t>
            </a:r>
            <a:r>
              <a:rPr lang="ru-RU" sz="2800" dirty="0" smtClean="0">
                <a:solidFill>
                  <a:schemeClr val="tx2"/>
                </a:solidFill>
              </a:rPr>
              <a:t>, </a:t>
            </a:r>
            <a:r>
              <a:rPr lang="ru-RU" sz="2800" dirty="0" smtClean="0">
                <a:solidFill>
                  <a:schemeClr val="tx2"/>
                </a:solidFill>
                <a:hlinkClick r:id="rId10" tooltip="Публицист"/>
              </a:rPr>
              <a:t>публицист</a:t>
            </a:r>
            <a:r>
              <a:rPr lang="ru-RU" sz="2800" dirty="0" smtClean="0">
                <a:solidFill>
                  <a:schemeClr val="tx2"/>
                </a:solidFill>
              </a:rPr>
              <a:t>, литературный критик, педагог, журналистка и </a:t>
            </a:r>
            <a:r>
              <a:rPr lang="ru-RU" sz="2800" dirty="0" smtClean="0">
                <a:solidFill>
                  <a:schemeClr val="tx2"/>
                </a:solidFill>
                <a:hlinkClick r:id="rId11" tooltip="Телеведущая"/>
              </a:rPr>
              <a:t>телеведущая</a:t>
            </a:r>
            <a:r>
              <a:rPr lang="ru-RU" sz="2800" dirty="0" smtClean="0">
                <a:solidFill>
                  <a:schemeClr val="tx2"/>
                </a:solidFill>
              </a:rPr>
              <a:t>.</a:t>
            </a:r>
            <a:br>
              <a:rPr lang="ru-RU" sz="2800" dirty="0" smtClean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801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764704"/>
            <a:ext cx="7408333" cy="5616624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сновной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проблемный вопрос, ответ на который необходимо дать на уроке: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ожно </a:t>
            </a: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 начать жизнь с чистого листа? </a:t>
            </a:r>
          </a:p>
        </p:txBody>
      </p:sp>
      <p:pic>
        <p:nvPicPr>
          <p:cNvPr id="2050" name="Picture 2" descr="C:\Users\Acer\Desktop\вопрос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89040"/>
            <a:ext cx="3096344" cy="2426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58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критического мышления позволяет: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204864"/>
            <a:ext cx="7704856" cy="465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самостоятельную работу на уроке;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вовлечь каждого ученика в учебный процесс;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обучающихся положительное отношение к интеллектуальной творческой   деятельности;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повышать уровень самоорганизации обучающихся;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овладевать рациональными приемами самообразования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мыслительную деятельность и развивать познавательную активность;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ключевые компетентности лично значимые для обучающихся умения и навыки.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6845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548680"/>
            <a:ext cx="8424935" cy="557748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Герой рассказа  некто Игнатьев  каждый день засыпает с мыслью, начать жизнь  с чистого листа. С первых страниц мы узнаем, что в жизни его  не все  благополучно.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Игнатьев болен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душой.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Болен его сын - «хилый болезненный росточек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огарочек», который «чуть теплится». Вымотана и измождена болезнью сына жена, ради которого она бросила работу («она святая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»).Игнатьев  каждый день ходит на работу, которая ему вообще не нравится. Каждый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себе слово: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«Завтра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встану другим человеком,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взбодрюсь,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заработаю кучу денег, вывезу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Валерочку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юг... Квартиру отремонтирую, буду бегать по утрам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его  повсюду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сопровождает Тоска, и мучительно болит где-то в груди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Живое. И вдруг,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другу он говорит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«Все, я так больше не могу, 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дошел до точки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он решает в своей жизни изменить все.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03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476672"/>
            <a:ext cx="8100888" cy="5649491"/>
          </a:xfrm>
        </p:spPr>
        <p:txBody>
          <a:bodyPr>
            <a:normAutofit fontScale="775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его жизни появляется  зыбкая, уклончивая Анастасия. Красным огнем горит ее платье. А во снах она является пылающим цветком.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одной стороны, Игнатьев жалеет измученную жену - «озеро, промерзшее до дна», с другой стороны, тоскует, оттого что Анастасия не отвечает на его звонки и Живое «тоненько плачет в груди до утра». Даже в мечтах герой стремится уравновесить обеих: «Он будет сильным... Он приручит уклончивую, ускользающую Анастасию. Он приподнимет землистое, опущенное лицо жены. Противоречия не будут разрывать его.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Вот твое место, жена. Владей. Вот твое место, Анастасия. Цари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просьбе Анастасии он сжигает рубашку чайного цвета.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которую носил еще его папа», в этой рубашке без сносу герой женился, в ней забирал сына из роддома. Эта вещь - связующее звено между тремя поколениями. Сжигая рубашку ради прихоти любовницы, Игнатьев отсекает себя от рода.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Возвращаемся к понятию «чистый лист»: он должен быть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какой?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неповрежденный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неразрушенный; лишенный раздвоенности, внутренне единый; целостный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сплошной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монолитный, цельный. Человек должен быть цельным во всем - в делах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поступках.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49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568951" cy="5793507"/>
          </a:xfrm>
        </p:spPr>
        <p:txBody>
          <a:bodyPr>
            <a:normAutofit lnSpcReduction="10000"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 назвать отношения с Анастасией чистыми?»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Игнатьева Анастасия стала приворотным цветком, она говорит «бессовестные слова» и улыбается «бесовской улыбкой». Анастасия - символ дьявольского искушения. Отношениями с ней Игнатьев отсекает себя от семьи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Игнатьев соглашается на операцию по удалению  того, что болит внутри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герой, решившийся на операцию, в отчаянии и сомнениях произносит про себя: «Доставайте же свой скальпель, нож, серп, что там у вас принято, доктор, окажите благодеяние, отсеките ветвь, еще цветущую, но уже неотвратимо гибнущую, и бросьте в очищающий огонь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...»,</a:t>
            </a:r>
            <a:r>
              <a:rPr lang="ru-RU" sz="2000" dirty="0"/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Решаясь на такую операцию, Игнатьев отсекает себя от жизни. Но ради чего? Должна же быть какая-то цель, оправдывающая это решение? О чем мечтает Игнатьев? К чему стремится?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Вернемся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понятию «чистый». Согласно одному из своих значений «чистый» - свободный от скверны, угодный божеству; не греховный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021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7812856" cy="564949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Учащиеся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вспоминают один из ключевых эпизодов рассказа - визит к «значительному человеку» Н. - и находят ключевые слова, создающие его образ: золотая авторучка, массивное золотое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времяхранилище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дорогом ремешке...  Вот к какой цели идет Игнатьев.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 врача из рассказа Толстой может быть ассоциирован (по своему значению, роли в тексте) не с традиционным белым, а скорее с черным цветом (демонстрируем черный лист). Почему? Обратившись к тексту, учащиеся находят портрет «врача врачей Иванова»: «На голове у него уступчивым конусом сидела шапочка... крахмальный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зиккурат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... Глаз у него не было». Обратим внимание на детали.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Зиккурат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многоступенчатое культовое сооружение; он представлял собой нечто большее, чем просто храм, являясь связующим звеном между небом и землей, а также местом, куда являлся якобы сам бог, объявляя людям свою волю через жрецов. Ассоциации: «врач врачей Иванов» - жрец, сатана. А Игнатьев - тот, кто добровольно приносит себя в жертву.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60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404665"/>
            <a:ext cx="7956872" cy="5721498"/>
          </a:xfrm>
        </p:spPr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операции герой мечтает о чудесном преображении: «Волшебными ножницами я разрежу заколдованное кольцо и выйду за предел. Оковы падут, сухой бумажный кокон лопнет, и изумленная новизной синего, золотого, чистейшего мира, легчайшая резная бабочка вспорхнет,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охорашиваясь»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«А произошло ли чудо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Бабочка - символ души, бессмертия, возрождения и воскресения, способности к превращениям, к трансформации, так как это крылатое небесное существо появляется на свет, преображаясь из мирской гусеницы. В случае с Игнатьевым преображения не случилось. </a:t>
            </a:r>
          </a:p>
        </p:txBody>
      </p:sp>
    </p:spTree>
    <p:extLst>
      <p:ext uri="{BB962C8B-B14F-4D97-AF65-F5344CB8AC3E}">
        <p14:creationId xmlns="" xmlns:p14="http://schemas.microsoft.com/office/powerpoint/2010/main" val="8713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2"/>
            <a:ext cx="8280919" cy="5649491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вы узнали, что герой стал другим?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582341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изображении героя Толстая в финале рассказа уходит от зрительных, цветовых образов и переходит к звуковым. Речь героя наполнена шипящими,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свистящими,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нечеловеческими звуками.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Герой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становится безликим существом, лишенным души. 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«Не могу больше дома держать этого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едоноска. Антисанитария, понимаешь. Извольте интернат.» </a:t>
            </a:r>
          </a:p>
          <a:p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Игнатьев стал другим, ему удалили душу.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2672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424935" cy="5793507"/>
          </a:xfrm>
        </p:spPr>
        <p:txBody>
          <a:bodyPr>
            <a:normAutofit fontScale="700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Он зашел на почту попросил «Чистый лист».</a:t>
            </a:r>
          </a:p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Конец рассказа заканчивается тем же словосочетанием, что и начинается. Круг замкнулся.</a:t>
            </a:r>
          </a:p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 ответить на вопрос : « А можно ли начать жизнь с чистого листа?» поможет  заключительный этап урока .(нарисовать портрет</a:t>
            </a:r>
          </a:p>
          <a:p>
            <a:pPr algn="ctr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На заключительном этапе урока,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задает проблемный вопрос: «Когда же можно быть таким чистым листом - незапятнанным, безупречным, гармоничным, первозданным, целостным, целым, свободным от скверны, не греховным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Очевидно, что это возможно только при рождении, когда человек приходит в этот мир. Теперь мы логично подошли к вопросу,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«Так возможно ли начать жизнь с чистого листа?» Учащиеся дают свои варианты ответа, которые в большинстве своем совпадают с авторской позицией: чистым листом мы приходим в этот мир. Но жизнь вносит свои коррективы. Люди изменяются, «текут, как реки». Совершая ошибки, сбиваясь с истинного пути, а возможно, совершая предательство по отношению к своим близким, человек изменяет себя, свою душу. Это приносит порой невыносимую боль, но избавиться от нее нельзя, как нельзя избавиться от прошлого. Только сам человек должен найти в себе силы распрямить плечи, обрести внутреннее единство, восстановить утраченные связи с близкими и просто жить дальше. В этом и проявляются наша сила и наша духовность.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07447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1643050"/>
            <a:ext cx="571504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Спасибо </a:t>
            </a:r>
          </a:p>
          <a:p>
            <a:pPr algn="ctr"/>
            <a:r>
              <a:rPr lang="ru-RU" sz="7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</a:t>
            </a:r>
            <a:r>
              <a:rPr lang="ru-RU" sz="7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118518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85786" y="2000240"/>
            <a:ext cx="7408333" cy="3714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1.Научить </a:t>
            </a:r>
            <a:r>
              <a:rPr lang="ru-RU" alt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умению работать с текстом –   научным, художественным</a:t>
            </a:r>
          </a:p>
          <a:p>
            <a:pPr>
              <a:buNone/>
            </a:pPr>
            <a:r>
              <a:rPr lang="ru-RU" alt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Научить создавать собственные творческие письменные работы</a:t>
            </a:r>
          </a:p>
          <a:p>
            <a:pPr>
              <a:buNone/>
            </a:pPr>
            <a:r>
              <a:rPr lang="ru-RU" alt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При встрече с новой информацией уметь рассматривать ее вдумчиво и критически</a:t>
            </a:r>
          </a:p>
          <a:p>
            <a:pPr>
              <a:buNone/>
            </a:pPr>
            <a:r>
              <a:rPr lang="ru-RU" alt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Представлять новые идеи с различных точек зрения, делая выводы относительно точности и ценности данной информации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tx2"/>
                </a:solidFill>
                <a:latin typeface="Bookman Old Style" pitchFamily="18" charset="0"/>
              </a:rPr>
              <a:t>Задачи обучения ТКМ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21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4348" y="1628800"/>
            <a:ext cx="803411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такую атмосферу учения, при которой обучающиеся совместно с  учителем активно работают, сознательно размышляют над процессом обучения, отслеживают, подтверждают, опровергают или расширяют знания, новые идеи, чувства или мнения об окружающем мире.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ТРКМ –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трехфазная структура урока: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идея технологии развития </a:t>
            </a:r>
            <a:b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критического мышления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930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ТРКМ –</a:t>
            </a:r>
            <a:b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трехфазная структура урока: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1331640" y="2492896"/>
            <a:ext cx="4932548" cy="792088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ВЫЗОВ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 rot="10800000" flipV="1">
            <a:off x="2339752" y="3645024"/>
            <a:ext cx="5256584" cy="936104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смысление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131840" y="5229200"/>
            <a:ext cx="4932548" cy="792088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ефлексия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4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altLang="ru-RU" b="1" dirty="0">
                <a:solidFill>
                  <a:schemeClr val="tx2"/>
                </a:solidFill>
                <a:latin typeface="Bookman Old Style" pitchFamily="18" charset="0"/>
              </a:rPr>
              <a:t>Функции трех фаз </a:t>
            </a:r>
            <a:br>
              <a:rPr lang="ru-RU" altLang="ru-RU" b="1" dirty="0">
                <a:solidFill>
                  <a:schemeClr val="tx2"/>
                </a:solidFill>
                <a:latin typeface="Bookman Old Style" pitchFamily="18" charset="0"/>
              </a:rPr>
            </a:br>
            <a:r>
              <a:rPr lang="ru-RU" altLang="ru-RU" b="1" dirty="0">
                <a:solidFill>
                  <a:schemeClr val="tx2"/>
                </a:solidFill>
                <a:latin typeface="Bookman Old Style" pitchFamily="18" charset="0"/>
              </a:rPr>
              <a:t>технологии развития критического мышления</a:t>
            </a:r>
            <a:r>
              <a:rPr lang="ru-RU" altLang="ru-RU" b="1" dirty="0"/>
              <a:t> </a:t>
            </a:r>
            <a:r>
              <a:rPr lang="ru-RU" altLang="ru-RU" dirty="0"/>
              <a:t> </a:t>
            </a:r>
            <a:br>
              <a:rPr lang="ru-RU" altLang="ru-RU" dirty="0"/>
            </a:br>
            <a:endParaRPr lang="ru-RU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348" y="2000240"/>
            <a:ext cx="7818091" cy="41259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811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9538702"/>
              </p:ext>
            </p:extLst>
          </p:nvPr>
        </p:nvGraphicFramePr>
        <p:xfrm>
          <a:off x="395536" y="692696"/>
          <a:ext cx="818356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88413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3" cy="6858000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280919" cy="4785395"/>
          </a:xfrm>
        </p:spPr>
        <p:txBody>
          <a:bodyPr>
            <a:normAutofit/>
          </a:bodyPr>
          <a:lstStyle/>
          <a:p>
            <a:pPr algn="ctr" fontAlgn="base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учащихся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Учащиеся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«вспоминают»,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им известно по изучаемому вопросу (делают предположения), систематизируют информацию до ее изучения, задают вопросы на которые хотели бы получить ответ. Ставят собственные цели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Возможные приемы 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Составление списка «известной информации», рассказ – предположение по ключевым словам;</a:t>
            </a:r>
          </a:p>
          <a:p>
            <a:pPr algn="ctr" fontAlgn="base"/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-систематизация материала (графическая) кластеры; таблицы; верные и неверные утверждения; перепутанные логические цепочки и т.д.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7592" cy="1224136"/>
          </a:xfrm>
        </p:spPr>
        <p:txBody>
          <a:bodyPr/>
          <a:lstStyle/>
          <a:p>
            <a:r>
              <a:rPr lang="ru-RU" altLang="ru-RU" dirty="0">
                <a:solidFill>
                  <a:schemeClr val="tx2"/>
                </a:solidFill>
                <a:latin typeface="Bookman Old Style" pitchFamily="18" charset="0"/>
              </a:rPr>
              <a:t>1 фаза «вызов»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84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prezentatsiya_microsoft_powerpoint_0</Template>
  <TotalTime>802</TotalTime>
  <Words>1904</Words>
  <Application>Microsoft Office PowerPoint</Application>
  <PresentationFormat>Экран (4:3)</PresentationFormat>
  <Paragraphs>195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Волна</vt:lpstr>
      <vt:lpstr>        Использование приемов «Критического мышления» на уроках русского языка и литературы </vt:lpstr>
      <vt:lpstr>Критическое мышление</vt:lpstr>
      <vt:lpstr>  Технология развития критического мышления позволяет: </vt:lpstr>
      <vt:lpstr>Задачи обучения ТКМ</vt:lpstr>
      <vt:lpstr>Основная идея технологии развития  критического мышления –</vt:lpstr>
      <vt:lpstr> Основа ТРКМ – трехфазная структура урока: </vt:lpstr>
      <vt:lpstr>Функции трех фаз  технологии развития критического мышления   </vt:lpstr>
      <vt:lpstr>Слайд 8</vt:lpstr>
      <vt:lpstr>1 фаза «вызов»</vt:lpstr>
      <vt:lpstr>1 фаза «вызов»</vt:lpstr>
      <vt:lpstr>2 фаза «реализация смысла»(осмысления)</vt:lpstr>
      <vt:lpstr>2 фаза «реализация смысла»(осмысления)</vt:lpstr>
      <vt:lpstr>3 фаза «рефлексия»</vt:lpstr>
      <vt:lpstr>Мозговой штурм </vt:lpstr>
      <vt:lpstr>Переформулировать </vt:lpstr>
      <vt:lpstr>Слайд 16</vt:lpstr>
      <vt:lpstr>Ромен Роллан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Мятый листок </vt:lpstr>
      <vt:lpstr>Слайд 26</vt:lpstr>
      <vt:lpstr>Слайд 27</vt:lpstr>
      <vt:lpstr>     Татья́на Ники́тична Толста́я 3мая 1951, Ленинград, ,СССР) — российская писательница, публицист, литературный критик, педагог, журналистка и телеведущая. 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User</cp:lastModifiedBy>
  <cp:revision>67</cp:revision>
  <dcterms:created xsi:type="dcterms:W3CDTF">2016-12-09T08:48:48Z</dcterms:created>
  <dcterms:modified xsi:type="dcterms:W3CDTF">2017-01-30T03:43:06Z</dcterms:modified>
</cp:coreProperties>
</file>